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4"/>
  </p:notesMasterIdLst>
  <p:sldIdLst>
    <p:sldId id="258" r:id="rId3"/>
    <p:sldId id="360" r:id="rId4"/>
    <p:sldId id="377" r:id="rId5"/>
    <p:sldId id="379" r:id="rId6"/>
    <p:sldId id="378" r:id="rId7"/>
    <p:sldId id="381" r:id="rId8"/>
    <p:sldId id="380" r:id="rId9"/>
    <p:sldId id="389" r:id="rId10"/>
    <p:sldId id="390" r:id="rId11"/>
    <p:sldId id="391" r:id="rId12"/>
    <p:sldId id="394" r:id="rId13"/>
    <p:sldId id="396" r:id="rId14"/>
    <p:sldId id="399" r:id="rId15"/>
    <p:sldId id="404" r:id="rId16"/>
    <p:sldId id="397" r:id="rId17"/>
    <p:sldId id="398" r:id="rId18"/>
    <p:sldId id="401" r:id="rId19"/>
    <p:sldId id="400" r:id="rId20"/>
    <p:sldId id="402" r:id="rId21"/>
    <p:sldId id="403" r:id="rId22"/>
    <p:sldId id="387" r:id="rId2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4660"/>
  </p:normalViewPr>
  <p:slideViewPr>
    <p:cSldViewPr>
      <p:cViewPr varScale="1">
        <p:scale>
          <a:sx n="69" d="100"/>
          <a:sy n="69" d="100"/>
        </p:scale>
        <p:origin x="192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/ftp</a:t>
            </a:r>
          </a:p>
          <a:p>
            <a:pPr lvl="1"/>
            <a:r>
              <a:rPr lang="en-US" dirty="0"/>
              <a:t>This is the FTP server’s working directory.</a:t>
            </a:r>
          </a:p>
          <a:p>
            <a:pPr lvl="1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/ftp/pub</a:t>
            </a:r>
          </a:p>
          <a:p>
            <a:pPr lvl="1"/>
            <a:r>
              <a:rPr lang="en-US" dirty="0"/>
              <a:t>This serves as the directory that holds files meant for anonymous access to the FTP server.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96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motime.com/ftp4cmd1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 dirty="0"/>
              <a:t>Internet Services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OpenSSH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OpenSSH</a:t>
            </a:r>
            <a:r>
              <a:rPr lang="en-US" dirty="0"/>
              <a:t> (</a:t>
            </a:r>
            <a:r>
              <a:rPr lang="en-US" dirty="0" err="1"/>
              <a:t>OpenBSD</a:t>
            </a:r>
            <a:r>
              <a:rPr lang="en-US" dirty="0"/>
              <a:t> Secure Shell) is a set of programs providing secure communications using the SSH protocol</a:t>
            </a:r>
          </a:p>
          <a:p>
            <a:pPr lvl="1"/>
            <a:endParaRPr lang="en-US" dirty="0"/>
          </a:p>
          <a:p>
            <a:r>
              <a:rPr lang="en-US" dirty="0"/>
              <a:t>Install </a:t>
            </a:r>
            <a:r>
              <a:rPr lang="en-US" dirty="0" err="1"/>
              <a:t>OpenSSH</a:t>
            </a:r>
            <a:endParaRPr lang="en-US" dirty="0"/>
          </a:p>
          <a:p>
            <a:pPr lvl="1"/>
            <a:r>
              <a:rPr lang="en-US" dirty="0"/>
              <a:t>apt-get install </a:t>
            </a:r>
            <a:r>
              <a:rPr lang="en-US" dirty="0" err="1"/>
              <a:t>openssh</a:t>
            </a:r>
            <a:r>
              <a:rPr lang="en-US" dirty="0"/>
              <a:t>-server</a:t>
            </a:r>
          </a:p>
          <a:p>
            <a:pPr lvl="1"/>
            <a:endParaRPr lang="en-US" dirty="0"/>
          </a:p>
          <a:p>
            <a:r>
              <a:rPr lang="en-US" dirty="0"/>
              <a:t>Verify</a:t>
            </a:r>
          </a:p>
          <a:p>
            <a:pPr lvl="1"/>
            <a:r>
              <a:rPr lang="en-US" dirty="0"/>
              <a:t>service </a:t>
            </a:r>
            <a:r>
              <a:rPr lang="en-US" dirty="0" err="1"/>
              <a:t>ssh</a:t>
            </a:r>
            <a:r>
              <a:rPr lang="en-US" dirty="0"/>
              <a:t> status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237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Configuration Files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954655"/>
          </a:xfrm>
        </p:spPr>
        <p:txBody>
          <a:bodyPr/>
          <a:lstStyle/>
          <a:p>
            <a:r>
              <a:rPr lang="en-US" dirty="0"/>
              <a:t>/etc/</a:t>
            </a:r>
            <a:r>
              <a:rPr lang="en-US" dirty="0" err="1"/>
              <a:t>ssh</a:t>
            </a:r>
            <a:r>
              <a:rPr lang="en-US" dirty="0"/>
              <a:t>/</a:t>
            </a:r>
          </a:p>
          <a:p>
            <a:pPr lvl="1"/>
            <a:r>
              <a:rPr lang="en-US" dirty="0" err="1"/>
              <a:t>sshd_config</a:t>
            </a:r>
            <a:r>
              <a:rPr lang="en-US" dirty="0"/>
              <a:t>: 	server configuration file</a:t>
            </a:r>
          </a:p>
          <a:p>
            <a:pPr lvl="1"/>
            <a:r>
              <a:rPr lang="en-US" dirty="0" err="1"/>
              <a:t>ssh_config</a:t>
            </a:r>
            <a:r>
              <a:rPr lang="en-US" dirty="0"/>
              <a:t>:		client configuration file</a:t>
            </a:r>
          </a:p>
          <a:p>
            <a:pPr lvl="1"/>
            <a:endParaRPr lang="en-US" dirty="0"/>
          </a:p>
          <a:p>
            <a:r>
              <a:rPr lang="en-US" dirty="0"/>
              <a:t>Inetd</a:t>
            </a:r>
          </a:p>
          <a:p>
            <a:r>
              <a:rPr lang="en-US" dirty="0" err="1"/>
              <a:t>Inet.conf</a:t>
            </a:r>
            <a:endParaRPr lang="en-US" dirty="0"/>
          </a:p>
          <a:p>
            <a:r>
              <a:rPr lang="en-US" dirty="0" err="1"/>
              <a:t>Etc</a:t>
            </a:r>
            <a:r>
              <a:rPr lang="en-US" dirty="0"/>
              <a:t>/services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4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Additional CLI Internet Client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308324"/>
          </a:xfrm>
        </p:spPr>
        <p:txBody>
          <a:bodyPr/>
          <a:lstStyle/>
          <a:p>
            <a:r>
              <a:rPr lang="en-US" dirty="0" err="1"/>
              <a:t>wget</a:t>
            </a:r>
            <a:endParaRPr lang="en-US" dirty="0"/>
          </a:p>
          <a:p>
            <a:pPr lvl="1"/>
            <a:r>
              <a:rPr lang="en-US" dirty="0"/>
              <a:t>GNU </a:t>
            </a:r>
            <a:r>
              <a:rPr lang="en-US" dirty="0" err="1"/>
              <a:t>Wget</a:t>
            </a:r>
            <a:r>
              <a:rPr lang="en-US" dirty="0"/>
              <a:t> is a free software package for retrieving files using HTTP, HTTPS and FTP</a:t>
            </a:r>
          </a:p>
          <a:p>
            <a:pPr lvl="1"/>
            <a:endParaRPr lang="en-US" dirty="0"/>
          </a:p>
          <a:p>
            <a:r>
              <a:rPr lang="en-US" dirty="0" err="1"/>
              <a:t>cURL</a:t>
            </a:r>
            <a:endParaRPr lang="en-US" dirty="0"/>
          </a:p>
          <a:p>
            <a:pPr lvl="1"/>
            <a:r>
              <a:rPr lang="en-US" dirty="0"/>
              <a:t>This is another command line tool to get URL style resources</a:t>
            </a:r>
          </a:p>
          <a:p>
            <a:pPr lvl="1"/>
            <a:r>
              <a:rPr lang="en-US" dirty="0"/>
              <a:t>Works with wider range of protocols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0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8135A-DAE9-A95A-623F-4299EA940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Firewall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92A1492-A04D-FFA8-E4AF-7EDCCAEC4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979918"/>
            <a:ext cx="8839200" cy="38125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5713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The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Uncomplicated Firewall (ufw)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is a frontend for iptables and is particularly well-suited for host-based firewalls.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>
              <a:solidFill>
                <a:srgbClr val="333333"/>
              </a:solidFill>
              <a:latin typeface="+mn-lt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 provides a framework for managing netfilter, as well as a command-line interface for manipulating the firewall.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US" altLang="en-US" dirty="0">
              <a:solidFill>
                <a:srgbClr val="333333"/>
              </a:solidFill>
              <a:latin typeface="+mn-lt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 aims to provide an easy-to-use interface for people unfamiliar with firewall concepts, while at the same time simplifies complicated iptables commands to help an administrator who knows what he or she is doing.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US" altLang="en-US" dirty="0">
              <a:solidFill>
                <a:srgbClr val="333333"/>
              </a:solidFill>
              <a:latin typeface="+mn-lt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 is an upstream for other distributions and graphical frontends.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1965A8-D72A-52EA-2CC7-014ACCFE4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-2063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832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8135A-DAE9-A95A-623F-4299EA940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Enable and Disable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92A1492-A04D-FFA8-E4AF-7EDCCAEC4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447800"/>
            <a:ext cx="8458200" cy="29815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5713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Enable UFW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turn UFW on with the default set of rules: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enable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check the status of UFW: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status verbose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Disable UFW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disable ufw use: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disable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1965A8-D72A-52EA-2CC7-014ACCFE4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-2063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258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8135A-DAE9-A95A-623F-4299EA940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Allow and Deny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92A1492-A04D-FFA8-E4AF-7EDCCAEC4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210058"/>
            <a:ext cx="8686800" cy="572077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5713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</a:t>
            </a:r>
            <a:endParaRPr kumimoji="0" lang="en-US" altLang="en-US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&lt;port&gt;/&lt;optional: protocol&gt;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allow incoming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and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udp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packet on port 53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53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allow incoming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packets on port 53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53/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allow incoming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udp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packets on port 53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53/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udp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Deny</a:t>
            </a:r>
            <a:endParaRPr kumimoji="0" lang="en-US" altLang="en-US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&lt;port&gt;/&lt;optional: protocol&gt;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deny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and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udp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packets on port 53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53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deny incoming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packets on port 53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53/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deny incoming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udp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packets on port 53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53/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udp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1965A8-D72A-52EA-2CC7-014ACCFE4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-2063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255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8135A-DAE9-A95A-623F-4299EA940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Service Name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92A1492-A04D-FFA8-E4AF-7EDCCAEC4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225" y="1148921"/>
            <a:ext cx="8821950" cy="547455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5713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Delete Existing Rule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delete a rule, simply prefix the original rule with delete. For example, if the original rule was: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 deny 80/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Use this to delete it: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delete deny 80/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Services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You can also allow or deny by service name since ufw reads from /etc/services To see get a list of services: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less /etc/services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 by Service 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&lt;service name&gt;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allow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ssh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by name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ssh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Deny by Service 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&lt;service name&gt;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to deny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ssh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by name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ssh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1965A8-D72A-52EA-2CC7-014ACCFE4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-2063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794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8135A-DAE9-A95A-623F-4299EA940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Status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92A1492-A04D-FFA8-E4AF-7EDCCAEC4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259" y="912913"/>
            <a:ext cx="8745749" cy="415111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5713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Status</a:t>
            </a: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Checking the status of ufw will tell you if ufw is enabled or disabled and also list the current ufw rules that are applied to your iptables.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check the status of ufw: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status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dirty="0">
              <a:solidFill>
                <a:srgbClr val="333333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Firewall loaded To Action From -- ------ ---- 22:tcp DENY 192.168.0.1 22:udp DENY 192.168.0.1 22:tcp DENY 192.168.0.7 22:udp DENY 192.168.0.7 22:tcp ALLOW 192.168.0.0/24 22:udp ALLOW 192.168.0.0/24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if ufw was not enabled the output would be: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status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Status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: inactive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Ubuntu" panose="020B0504030602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Ubuntu" panose="020B0504030602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1965A8-D72A-52EA-2CC7-014ACCFE4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-2063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919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2EE23-9B56-579E-A958-F2162FD4C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Allow by IP</a:t>
            </a:r>
            <a:r>
              <a:rPr lang="en-US"/>
              <a:t>, Port, </a:t>
            </a:r>
            <a:r>
              <a:rPr lang="en-US" dirty="0"/>
              <a:t>etc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8D43BA-3629-1C6F-7FD0-50A65064A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8839200" cy="5878532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 Access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This section shows how to allow specific access.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 by Specific 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&lt;ip address&gt;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allow packets from 207.46.232.182: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207.46.232.182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 by Subnet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You may use a net mask 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192.168.1.0/24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 by specific port and IP address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&lt;target&gt; to &lt;destination&gt; port &lt;port number&gt;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allow IP address 192.168.0.4 access to port 22 for all protocols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192.168.0.4 to any port 22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Allow by specific port, IP address and protocol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&lt;target&gt; to &lt;destination&gt; port &lt;port number&gt; proto &lt;protocol name&gt;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allow IP address 192.168.0.4 access to port 22 using TCP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allow from 192.168.0.4 to any port 22 proto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tcp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886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2EE23-9B56-579E-A958-F2162FD4C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Enable PING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8D43BA-3629-1C6F-7FD0-50A65064A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017730"/>
            <a:ext cx="8839200" cy="4431983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Enable PING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sng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Note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: Security by obscurity may be of very little actual benefit with modern cracker scripts. 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By default, UFW allows ping requests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. You may find you wish to leave (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) ping requests enabled to diagnose networking problems.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In order to disable ping (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) requests, you need to edit 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/etc/ufw/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before.rules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and remove the following lines: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# ok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codes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destination-unreachable -j ACCEPT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source-quench -j ACCEPT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time-exceeded -j ACCEPT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parameter-problem -j ACCEPT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echo-request -j ACCEPT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or change the "ACCEPT" to "DROP"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# ok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codes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destination-unreachable -j DROP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source-quench -j DROP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time-exceeded -j DROP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parameter-problem -j DROP -A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ufw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-before-input -p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 --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icmp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-type echo-request -j DROP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7965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Internet and Intranet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FTP</a:t>
            </a:r>
          </a:p>
          <a:p>
            <a:pPr lvl="1"/>
            <a:r>
              <a:rPr lang="en-US" dirty="0"/>
              <a:t>FTP Server</a:t>
            </a:r>
          </a:p>
          <a:p>
            <a:pPr lvl="1"/>
            <a:r>
              <a:rPr lang="en-US" dirty="0"/>
              <a:t>FTP client</a:t>
            </a:r>
          </a:p>
          <a:p>
            <a:pPr lvl="1"/>
            <a:endParaRPr lang="en-US" dirty="0"/>
          </a:p>
          <a:p>
            <a:r>
              <a:rPr lang="en-US"/>
              <a:t>SMTP/POP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SSH</a:t>
            </a:r>
          </a:p>
          <a:p>
            <a:pPr lvl="1"/>
            <a:r>
              <a:rPr lang="en-US" dirty="0" err="1"/>
              <a:t>OpenSSH</a:t>
            </a:r>
            <a:r>
              <a:rPr lang="en-US" dirty="0"/>
              <a:t> server</a:t>
            </a:r>
          </a:p>
          <a:p>
            <a:pPr lvl="1"/>
            <a:r>
              <a:rPr lang="en-US" dirty="0" err="1"/>
              <a:t>PuTTY</a:t>
            </a:r>
            <a:r>
              <a:rPr lang="en-US" dirty="0"/>
              <a:t> client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2EE23-9B56-579E-A958-F2162FD4C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1107996"/>
          </a:xfrm>
        </p:spPr>
        <p:txBody>
          <a:bodyPr/>
          <a:lstStyle/>
          <a:p>
            <a:r>
              <a:rPr lang="en-US" dirty="0"/>
              <a:t>Firewall</a:t>
            </a:r>
            <a:br>
              <a:rPr lang="en-US" dirty="0"/>
            </a:br>
            <a:r>
              <a:rPr lang="en-US" dirty="0"/>
              <a:t>Deny by IP, Port, etc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8D43BA-3629-1C6F-7FD0-50A65064A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8839200" cy="3293209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Deny by specific 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from &lt;ip address&gt;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To block packets from 207.46.232.182: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from 207.46.232.182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Deny by specific port and IP address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from &lt;ip address&gt; to &lt;protocol&gt; port &lt;port number&gt;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example: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 deny ip address 192.168.0.1 access to port 22 for all protocols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+mn-lt"/>
              </a:rPr>
              <a:t>sudo ufw deny from 192.168.0.1 to any port 22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885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Apache, PHP</a:t>
            </a:r>
          </a:p>
          <a:p>
            <a:pPr lvl="1"/>
            <a:r>
              <a:rPr lang="en-US" dirty="0"/>
              <a:t>HTTP Server, FTP Server</a:t>
            </a:r>
          </a:p>
          <a:p>
            <a:pPr lvl="1"/>
            <a:r>
              <a:rPr lang="en-US" dirty="0"/>
              <a:t>Virtual host, module</a:t>
            </a:r>
          </a:p>
          <a:p>
            <a:pPr lvl="1"/>
            <a:endParaRPr lang="en-US" dirty="0"/>
          </a:p>
          <a:p>
            <a:r>
              <a:rPr lang="en-US" dirty="0"/>
              <a:t>Key skills</a:t>
            </a:r>
          </a:p>
          <a:p>
            <a:pPr lvl="1"/>
            <a:r>
              <a:rPr lang="en-US" dirty="0"/>
              <a:t>Be able to install and configure Apache HTTP Server on Linux</a:t>
            </a:r>
          </a:p>
          <a:p>
            <a:pPr lvl="1"/>
            <a:r>
              <a:rPr lang="en-US" dirty="0"/>
              <a:t>Be able to install and configure PHP module for Apache HTTP Server</a:t>
            </a:r>
          </a:p>
          <a:p>
            <a:pPr lvl="1"/>
            <a:r>
              <a:rPr lang="en-US" dirty="0"/>
              <a:t>Be able to install and configure </a:t>
            </a:r>
            <a:r>
              <a:rPr lang="en-US" dirty="0" err="1"/>
              <a:t>vsftpd</a:t>
            </a:r>
            <a:r>
              <a:rPr lang="en-US" dirty="0"/>
              <a:t> FTP server and use a FTP client to connect to it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FTP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031325"/>
          </a:xfrm>
        </p:spPr>
        <p:txBody>
          <a:bodyPr/>
          <a:lstStyle/>
          <a:p>
            <a:r>
              <a:rPr lang="en-US" dirty="0" err="1"/>
              <a:t>vsftpd</a:t>
            </a:r>
            <a:r>
              <a:rPr lang="en-US" dirty="0"/>
              <a:t> as the server</a:t>
            </a:r>
          </a:p>
          <a:p>
            <a:pPr lvl="1"/>
            <a:r>
              <a:rPr lang="en-US" dirty="0"/>
              <a:t>Default port 21</a:t>
            </a:r>
          </a:p>
          <a:p>
            <a:pPr lvl="1"/>
            <a:endParaRPr lang="en-US" dirty="0"/>
          </a:p>
          <a:p>
            <a:r>
              <a:rPr lang="en-US" dirty="0"/>
              <a:t>FTP clients</a:t>
            </a:r>
          </a:p>
          <a:p>
            <a:pPr lvl="1"/>
            <a:r>
              <a:rPr lang="en-US" dirty="0" err="1"/>
              <a:t>FileZilla</a:t>
            </a:r>
            <a:endParaRPr lang="en-US" dirty="0"/>
          </a:p>
          <a:p>
            <a:pPr lvl="1"/>
            <a:r>
              <a:rPr lang="en-US" dirty="0"/>
              <a:t>ftp command</a:t>
            </a:r>
          </a:p>
        </p:txBody>
      </p:sp>
    </p:spTree>
    <p:extLst>
      <p:ext uri="{BB962C8B-B14F-4D97-AF65-F5344CB8AC3E}">
        <p14:creationId xmlns:p14="http://schemas.microsoft.com/office/powerpoint/2010/main" val="2367259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Install </a:t>
            </a:r>
            <a:r>
              <a:rPr lang="en-US" dirty="0" err="1"/>
              <a:t>vsftpd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754326"/>
          </a:xfrm>
        </p:spPr>
        <p:txBody>
          <a:bodyPr/>
          <a:lstStyle/>
          <a:p>
            <a:r>
              <a:rPr lang="en-US" dirty="0"/>
              <a:t>Use apt-get to install</a:t>
            </a:r>
          </a:p>
          <a:p>
            <a:pPr lvl="1"/>
            <a:r>
              <a:rPr lang="en-US" dirty="0"/>
              <a:t>apt-get install </a:t>
            </a:r>
            <a:r>
              <a:rPr lang="en-US" dirty="0" err="1"/>
              <a:t>vsftpd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Verify</a:t>
            </a:r>
          </a:p>
          <a:p>
            <a:pPr lvl="1"/>
            <a:r>
              <a:rPr lang="en-US" dirty="0"/>
              <a:t>service </a:t>
            </a:r>
            <a:r>
              <a:rPr lang="en-US" dirty="0" err="1"/>
              <a:t>vsftpd</a:t>
            </a:r>
            <a:r>
              <a:rPr lang="en-US" dirty="0"/>
              <a:t> status</a:t>
            </a:r>
          </a:p>
        </p:txBody>
      </p:sp>
    </p:spTree>
    <p:extLst>
      <p:ext uri="{BB962C8B-B14F-4D97-AF65-F5344CB8AC3E}">
        <p14:creationId xmlns:p14="http://schemas.microsoft.com/office/powerpoint/2010/main" val="2294907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Program Files and Directories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</a:t>
            </a:r>
            <a:r>
              <a:rPr lang="en-US" dirty="0" err="1"/>
              <a:t>vsftpd</a:t>
            </a:r>
            <a:endParaRPr lang="en-US" dirty="0"/>
          </a:p>
          <a:p>
            <a:pPr lvl="1"/>
            <a:r>
              <a:rPr lang="en-US" dirty="0"/>
              <a:t>The main </a:t>
            </a:r>
            <a:r>
              <a:rPr lang="en-US" dirty="0" err="1"/>
              <a:t>vsftpd</a:t>
            </a:r>
            <a:r>
              <a:rPr lang="en-US" dirty="0"/>
              <a:t> executable. It is the daemon itself.</a:t>
            </a:r>
          </a:p>
          <a:p>
            <a:pPr lvl="1"/>
            <a:endParaRPr lang="en-US" dirty="0"/>
          </a:p>
          <a:p>
            <a:r>
              <a:rPr lang="en-US" dirty="0"/>
              <a:t>/etc/</a:t>
            </a:r>
            <a:r>
              <a:rPr lang="en-US" dirty="0" err="1"/>
              <a:t>vsftpd.conf</a:t>
            </a:r>
            <a:endParaRPr lang="en-US" dirty="0"/>
          </a:p>
          <a:p>
            <a:pPr lvl="1"/>
            <a:r>
              <a:rPr lang="en-US" dirty="0"/>
              <a:t>Major configuration file.</a:t>
            </a:r>
          </a:p>
          <a:p>
            <a:pPr lvl="1"/>
            <a:r>
              <a:rPr lang="en-US" dirty="0"/>
              <a:t>It contains the many directives that control the behavior of the FTP server.</a:t>
            </a:r>
          </a:p>
          <a:p>
            <a:pPr lvl="1"/>
            <a:endParaRPr lang="en-US" dirty="0"/>
          </a:p>
          <a:p>
            <a:r>
              <a:rPr lang="en-US" dirty="0"/>
              <a:t>/etc/</a:t>
            </a:r>
            <a:r>
              <a:rPr lang="en-US" dirty="0" err="1"/>
              <a:t>ftpusers</a:t>
            </a:r>
            <a:endParaRPr lang="en-US" dirty="0"/>
          </a:p>
          <a:p>
            <a:pPr lvl="1"/>
            <a:r>
              <a:rPr lang="en-US" dirty="0"/>
              <a:t>Text file that stores the list of users not allowed to log into the FTP server.</a:t>
            </a:r>
          </a:p>
          <a:p>
            <a:pPr lvl="1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srv</a:t>
            </a:r>
            <a:r>
              <a:rPr lang="en-US" dirty="0"/>
              <a:t>/ftp</a:t>
            </a:r>
          </a:p>
          <a:p>
            <a:pPr lvl="1"/>
            <a:r>
              <a:rPr lang="en-US" dirty="0"/>
              <a:t>Default directory </a:t>
            </a:r>
            <a:r>
              <a:rPr lang="en-US"/>
              <a:t>for anonymous users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115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Configure </a:t>
            </a:r>
            <a:r>
              <a:rPr lang="en-US" dirty="0" err="1"/>
              <a:t>vsftpd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308324"/>
          </a:xfrm>
        </p:spPr>
        <p:txBody>
          <a:bodyPr/>
          <a:lstStyle/>
          <a:p>
            <a:r>
              <a:rPr lang="en-US" dirty="0"/>
              <a:t>/etc/</a:t>
            </a:r>
            <a:r>
              <a:rPr lang="en-US" dirty="0" err="1"/>
              <a:t>vsftpd.conf</a:t>
            </a:r>
            <a:endParaRPr lang="en-US" dirty="0"/>
          </a:p>
          <a:p>
            <a:pPr lvl="1"/>
            <a:r>
              <a:rPr lang="en-US" dirty="0"/>
              <a:t>Major configuration file</a:t>
            </a:r>
          </a:p>
          <a:p>
            <a:pPr lvl="1"/>
            <a:endParaRPr lang="en-US" dirty="0"/>
          </a:p>
          <a:p>
            <a:r>
              <a:rPr lang="en-US" dirty="0"/>
              <a:t>Common settings</a:t>
            </a:r>
          </a:p>
          <a:p>
            <a:pPr lvl="1"/>
            <a:r>
              <a:rPr lang="en-US" dirty="0" err="1"/>
              <a:t>anonymous_enable</a:t>
            </a:r>
            <a:r>
              <a:rPr lang="en-US" dirty="0"/>
              <a:t>=YES</a:t>
            </a:r>
          </a:p>
          <a:p>
            <a:pPr lvl="1"/>
            <a:r>
              <a:rPr lang="en-US" dirty="0" err="1"/>
              <a:t>write_enable</a:t>
            </a:r>
            <a:r>
              <a:rPr lang="en-US" dirty="0"/>
              <a:t>=YES</a:t>
            </a:r>
          </a:p>
          <a:p>
            <a:pPr lvl="1"/>
            <a:r>
              <a:rPr lang="en-US" dirty="0" err="1"/>
              <a:t>chroot_local_user</a:t>
            </a:r>
            <a:r>
              <a:rPr lang="en-US" dirty="0"/>
              <a:t>=YES</a:t>
            </a:r>
          </a:p>
        </p:txBody>
      </p:sp>
    </p:spTree>
    <p:extLst>
      <p:ext uri="{BB962C8B-B14F-4D97-AF65-F5344CB8AC3E}">
        <p14:creationId xmlns:p14="http://schemas.microsoft.com/office/powerpoint/2010/main" val="1689326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Manage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661993"/>
          </a:xfrm>
        </p:spPr>
        <p:txBody>
          <a:bodyPr/>
          <a:lstStyle/>
          <a:p>
            <a:r>
              <a:rPr lang="en-US" dirty="0"/>
              <a:t>Use service command to start/stop</a:t>
            </a:r>
          </a:p>
          <a:p>
            <a:pPr lvl="1"/>
            <a:r>
              <a:rPr lang="en-US" dirty="0"/>
              <a:t>service </a:t>
            </a:r>
            <a:r>
              <a:rPr lang="en-US" dirty="0" err="1"/>
              <a:t>vsftpd</a:t>
            </a:r>
            <a:r>
              <a:rPr lang="en-US" dirty="0"/>
              <a:t> start/stop/restart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575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FTP Clients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GUI</a:t>
            </a:r>
          </a:p>
          <a:p>
            <a:pPr lvl="1"/>
            <a:r>
              <a:rPr lang="en-US" dirty="0" err="1"/>
              <a:t>FileZilla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Command line (Linux, and Windows)</a:t>
            </a:r>
          </a:p>
          <a:p>
            <a:pPr lvl="1"/>
            <a:r>
              <a:rPr lang="en-US" dirty="0"/>
              <a:t>ftp</a:t>
            </a:r>
          </a:p>
          <a:p>
            <a:pPr lvl="1"/>
            <a:r>
              <a:rPr lang="en-US" dirty="0"/>
              <a:t>open</a:t>
            </a:r>
          </a:p>
          <a:p>
            <a:pPr lvl="1"/>
            <a:r>
              <a:rPr lang="en-US" dirty="0"/>
              <a:t>user</a:t>
            </a:r>
          </a:p>
          <a:p>
            <a:pPr lvl="1"/>
            <a:r>
              <a:rPr lang="en-US" dirty="0"/>
              <a:t>get</a:t>
            </a:r>
          </a:p>
          <a:p>
            <a:pPr lvl="1"/>
            <a:r>
              <a:rPr lang="en-US" dirty="0"/>
              <a:t>put</a:t>
            </a:r>
          </a:p>
          <a:p>
            <a:pPr lvl="1"/>
            <a:r>
              <a:rPr lang="en-US" dirty="0">
                <a:hlinkClick r:id="rId2"/>
              </a:rPr>
              <a:t>File Transfer Protocol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Remote Host Connection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Telnet</a:t>
            </a:r>
          </a:p>
          <a:p>
            <a:pPr lvl="1"/>
            <a:r>
              <a:rPr lang="en-US" dirty="0"/>
              <a:t>Provides access to a CLI on a remote host</a:t>
            </a:r>
          </a:p>
          <a:p>
            <a:pPr lvl="1"/>
            <a:r>
              <a:rPr lang="en-US" dirty="0"/>
              <a:t>Not secure (developed in 1960s!), communication is not encrypted</a:t>
            </a:r>
          </a:p>
          <a:p>
            <a:pPr lvl="1"/>
            <a:endParaRPr lang="en-US" dirty="0"/>
          </a:p>
          <a:p>
            <a:r>
              <a:rPr lang="en-US" dirty="0"/>
              <a:t>Secure Shell (SSH)</a:t>
            </a:r>
          </a:p>
          <a:p>
            <a:pPr lvl="1"/>
            <a:r>
              <a:rPr lang="en-US" dirty="0"/>
              <a:t>A network protocol for secure data communication, remote shell services or command execution and other secure network services between two networked computers.</a:t>
            </a:r>
          </a:p>
          <a:p>
            <a:pPr lvl="1"/>
            <a:r>
              <a:rPr lang="en-US" dirty="0"/>
              <a:t>Is secure (using public key cryptography for encryption)</a:t>
            </a:r>
          </a:p>
          <a:p>
            <a:pPr lvl="1"/>
            <a:r>
              <a:rPr lang="en-US" dirty="0"/>
              <a:t>Uses the client-server model</a:t>
            </a:r>
          </a:p>
        </p:txBody>
      </p:sp>
    </p:spTree>
    <p:extLst>
      <p:ext uri="{BB962C8B-B14F-4D97-AF65-F5344CB8AC3E}">
        <p14:creationId xmlns:p14="http://schemas.microsoft.com/office/powerpoint/2010/main" val="234862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1375</Words>
  <Application>Microsoft Office PowerPoint</Application>
  <PresentationFormat>Custom</PresentationFormat>
  <Paragraphs>224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Arial Narrow</vt:lpstr>
      <vt:lpstr>Calibri</vt:lpstr>
      <vt:lpstr>Calibri Light</vt:lpstr>
      <vt:lpstr>Times New Roman</vt:lpstr>
      <vt:lpstr>Ubuntu</vt:lpstr>
      <vt:lpstr>Office Theme</vt:lpstr>
      <vt:lpstr>Custom Design</vt:lpstr>
      <vt:lpstr>CYBR 4423 Unix/Linux Administration</vt:lpstr>
      <vt:lpstr>More Internet and Intranet Services</vt:lpstr>
      <vt:lpstr>FTP</vt:lpstr>
      <vt:lpstr>Install vsftpd</vt:lpstr>
      <vt:lpstr>Program Files and Directories</vt:lpstr>
      <vt:lpstr>Configure vsftpd</vt:lpstr>
      <vt:lpstr>Manage</vt:lpstr>
      <vt:lpstr>FTP Clients</vt:lpstr>
      <vt:lpstr>Remote Host Connection</vt:lpstr>
      <vt:lpstr>OpenSSH</vt:lpstr>
      <vt:lpstr>Configuration Files</vt:lpstr>
      <vt:lpstr>Additional CLI Internet Client Tools</vt:lpstr>
      <vt:lpstr>Firewall</vt:lpstr>
      <vt:lpstr>Firewall Enable and Disable</vt:lpstr>
      <vt:lpstr>Firewall Allow and Deny</vt:lpstr>
      <vt:lpstr>Firewall Service Name</vt:lpstr>
      <vt:lpstr>Firewall Status</vt:lpstr>
      <vt:lpstr>Firewall Allow by IP, Port, etc</vt:lpstr>
      <vt:lpstr>Firewall Enable PING</vt:lpstr>
      <vt:lpstr>Firewall Deny by IP, Port, etc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20</cp:revision>
  <dcterms:created xsi:type="dcterms:W3CDTF">2019-06-20T13:37:09Z</dcterms:created>
  <dcterms:modified xsi:type="dcterms:W3CDTF">2026-04-19T17:28:53Z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[13],"coordinatesList":[[10.0,10.0,2.0,2.0]]},{"pageNumber":0,"geomIndex":-1,"decorative":true,"imageIndex":3,"identifiers":{},"issueTypeId":"MissingAlternativeTextIssue:PPTX","dismiss":false,"pageNumbers":[13],"coordinatesList":[[4.25,16.3800048828125,18.0,18.0]]},{"isReadingOrderVerified":"true","pageNumber":0,"geomIndex":-1,"issueTypeId":"ReadingOrderIssue:PPTX","dismiss":false,"pageNumbers":[14],"coordinatesList":[[10.0,10.0,2.0,2.0]]},{"pageNumber":0,"geomIndex":-1,"decorative":true,"imageIndex":3,"identifiers":{},"issueTypeId":"MissingAlternativeTextIssue:PPTX","dismiss":false,"pageNumbers":[14],"coordinatesList":[[4.25,16.3800048828125,18.0,18.0]]},{"isReadingOrderVerified":"true","pageNumber":0,"geomIndex":-1,"issueTypeId":"ReadingOrderIssue:PPTX","dismiss":false,"pageNumbers":[15],"coordinatesList":[[10.0,10.0,2.0,2.0]]},{"pageNumber":0,"geomIndex":-1,"decorative":true,"imageIndex":3,"identifiers":{},"issueTypeId":"MissingAlternativeTextIssue:PPTX","dismiss":false,"pageNumbers":[15],"coordinatesList":[[4.25,16.3800048828125,18.0,18.0]]},{"isReadingOrderVerified":"true","pageNumber":0,"geomIndex":-1,"issueTypeId":"ReadingOrderIssue:PPTX","dismiss":false,"pageNumbers":[16],"coordinatesList":[[10.0,10.0,2.0,2.0]]},{"pageNumber":0,"geomIndex":-1,"decorative":true,"imageIndex":3,"identifiers":{},"issueTypeId":"MissingAlternativeTextIssue:PPTX","dismiss":false,"pageNumbers":[16],"coordinatesList":[[4.25,16.3800048828125,18.0,18.0]]},{"isReadingOrderVerified":"true","pageNumber":0,"geomIndex":-1,"issueTypeId":"ReadingOrderIssue:PPTX","dismiss":false,"pageNumbers":[17],"coordinatesList":[[10.0,10.0,2.0,2.0]]},{"pageNumber":0,"geomIndex":-1,"decorative":true,"imageIndex":3,"identifiers":{},"issueTypeId":"MissingAlternativeTextIssue:PPTX","dismiss":false,"pageNumbers":[17],"coordinatesList":[[4.25,16.3800048828125,18.0,18.0]]}]</vt:lpwstr>
  </property>
  <property fmtid="{D5CDD505-2E9C-101B-9397-08002B2CF9AE}" pid="6" name="ReadingOrderVerifiedPages">
    <vt:lpwstr>13,14,15,16,17</vt:lpwstr>
  </property>
</Properties>
</file>